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  <p:sldId id="283" r:id="rId27"/>
    <p:sldId id="284" r:id="rId28"/>
    <p:sldId id="279" r:id="rId29"/>
    <p:sldId id="280" r:id="rId30"/>
    <p:sldId id="285" r:id="rId3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T Sans Narrow" panose="020B050602020302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replication/publish/replicate-partitioned-tables-and-indexes?view=sql-server-ver16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40c460b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40c460b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40c460bf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40c460bf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40c460bf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40c460bf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40c460bf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40c460bf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40c460bf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40c460bf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40c460bf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40c460bf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40c460bf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40c460bf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40c460bf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40c460bf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40c460bf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40c460bf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E" dirty="0"/>
              <a:t>* Can be enabled: </a:t>
            </a:r>
            <a:r>
              <a:rPr lang="en-GB" sz="800" dirty="0">
                <a:hlinkClick r:id="rId3"/>
              </a:rPr>
              <a:t>https://docs.microsoft.com/en-us/sql/relational-databases/replication/publish/replicate-partitioned-tables-and-indexes?view=sql-server-ver16</a:t>
            </a:r>
            <a:endParaRPr lang="en-GB" sz="8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40c460bf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40c460bf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761fa695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761fa695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40c460bf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40c460bf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40c460bf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40c460bf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* https://docs.microsoft.com/en-us/sql/relational-databases/partitions/partitioned-tables-and-indexes?view=sql-server-ver16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40c460bf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40c460bf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40c460bf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40c460bf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761fa695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761fa695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440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40c460bf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40c460bf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01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40c460bf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40c460bf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074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40c460bf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40c460bf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07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529ff5f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529ff5f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529ff5f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529ff5f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3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40c460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40c460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529ff5f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529ff5f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251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40c460bf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40c460bf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761fa69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761fa69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40c460b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40c460b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761fa695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761fa695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40c460bf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40c460bf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40c460b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40c460b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bafromthecold.com/2018/02/21/indexing-and-partitioning/" TargetMode="External"/><Relationship Id="rId3" Type="http://schemas.openxmlformats.org/officeDocument/2006/relationships/hyperlink" Target="https://docs.microsoft.com/en-us/sql/relational-databases/replication/publish/replicate-partitioned-tables-and-indexes?view=sql-server-ver16" TargetMode="External"/><Relationship Id="rId7" Type="http://schemas.openxmlformats.org/officeDocument/2006/relationships/hyperlink" Target="https://dbafromthecold.com/2014/06/04/partitioning-basics-part-1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rentozar.com/sql/table-partitioning-resources/" TargetMode="External"/><Relationship Id="rId5" Type="http://schemas.openxmlformats.org/officeDocument/2006/relationships/hyperlink" Target="https://docs.microsoft.com/en-us/sql/relational-databases/partitions/partitioned-tables-and-indexes?view=sql-server-ver16" TargetMode="External"/><Relationship Id="rId4" Type="http://schemas.openxmlformats.org/officeDocument/2006/relationships/hyperlink" Target="https://www.cathrinewilhelmsen.net/table-partitioning-in-sql-server-partition-switching/" TargetMode="Externa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sqlmarathons@gmail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in/angela-kruger-a108752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050" y="1899450"/>
            <a:ext cx="2461228" cy="30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00" y="1899450"/>
            <a:ext cx="2064625" cy="30615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Partitioning - The Good, The Bad, And The Ugly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Concepts in Partitioning, cont’d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Aligned Indexes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an index is built on the same partition function as the clustered index or heap (table)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Or when different partition functions have identical metadata (number of partitions, boundary values, data type)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Enables partition switching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06AC7-80F5-4479-9751-BD0EB4FB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69" y="300037"/>
            <a:ext cx="2707168" cy="16161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Concepts in Partitioning, cont’d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Partition Elimination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the query optimizer can identify specific partitions to satisfy query predicate and ‘eliminate’ all the rest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means less data to search through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Which leads to better performance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have negative performance impact if partitions reside on different disks and partition elimination is not used</a:t>
            </a:r>
            <a:endParaRPr/>
          </a:p>
        </p:txBody>
      </p:sp>
      <p:pic>
        <p:nvPicPr>
          <p:cNvPr id="3074" name="Picture 2" descr="cowboy with gun clipart - Clip Art Library">
            <a:extLst>
              <a:ext uri="{FF2B5EF4-FFF2-40B4-BE49-F238E27FC236}">
                <a16:creationId xmlns:a16="http://schemas.microsoft.com/office/drawing/2014/main" id="{4742860F-B8F6-482B-B4C1-0FF6ADD8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542" y="123825"/>
            <a:ext cx="18573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Concepts in Partitioning, cont’d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Range Left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Boundary value belongs to the left side partition (good for numbers)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0...10...20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Ptn 1: &lt;= 0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Ptn 2: &gt; 0 &lt;= 10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Ptn 3: &gt; 10 &lt;= 20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Ptn 4: &gt; 20</a:t>
            </a: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Range Right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Boundary value belongs to the right side partition (good for dates)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0...10...20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Ptn 1: &lt; 0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Ptn 2: &gt;= 0 &lt; 10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Ptn 3: &gt;= 10 &lt; 20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Ptn 4: &gt;= 20</a:t>
            </a:r>
            <a:endParaRPr/>
          </a:p>
        </p:txBody>
      </p:sp>
      <p:pic>
        <p:nvPicPr>
          <p:cNvPr id="4098" name="Picture 2" descr="ranch cowboy western gate - PicMix">
            <a:extLst>
              <a:ext uri="{FF2B5EF4-FFF2-40B4-BE49-F238E27FC236}">
                <a16:creationId xmlns:a16="http://schemas.microsoft.com/office/drawing/2014/main" id="{FDACCE6B-F90E-4FF0-AAE2-A915C8D0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350" y="0"/>
            <a:ext cx="1827290" cy="181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Concepts in Partitioning, cont’d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Partition Switching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Moves an entire partition between tables - subject to T&amp;Cs...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is a metadata-only operation, so very quick (hence rules/restrictions)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switch between 2 partitioned tables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switch from unpartitioned table into partitioned (load/ETL)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switch from partitioned table into unpartitioned (archiving)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switch data between unpartitioned tables (just plain ‘switching’)</a:t>
            </a:r>
            <a:endParaRPr/>
          </a:p>
        </p:txBody>
      </p:sp>
      <p:pic>
        <p:nvPicPr>
          <p:cNvPr id="5122" name="Picture 2" descr="Line Dance Country Dance Festival Theatre PNG, Clipart, Art, Ballet Dancer,  Chachacha, Clothing, Costume Free PNG">
            <a:extLst>
              <a:ext uri="{FF2B5EF4-FFF2-40B4-BE49-F238E27FC236}">
                <a16:creationId xmlns:a16="http://schemas.microsoft.com/office/drawing/2014/main" id="{65E033A2-9B10-406A-A487-ECCAFE427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77" y="179294"/>
            <a:ext cx="2518023" cy="175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Concepts in Partitioning, cont’d</a:t>
            </a: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Split Range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Create new partitions by adding new ranges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result in data movement if there is data in an existing partition that would fall under new boundary value that now defines these values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Merge Range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Removes a partition by removing the boundary value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result in data movement if there is existing data within the old boundary, this would be merged/moved into the boundary that now defines these values</a:t>
            </a:r>
            <a:endParaRPr/>
          </a:p>
        </p:txBody>
      </p:sp>
      <p:pic>
        <p:nvPicPr>
          <p:cNvPr id="6146" name="Picture 2" descr="Split Cowboy Hat on Boot Applique Embroidery Design Pattern - Etsy Ireland">
            <a:extLst>
              <a:ext uri="{FF2B5EF4-FFF2-40B4-BE49-F238E27FC236}">
                <a16:creationId xmlns:a16="http://schemas.microsoft.com/office/drawing/2014/main" id="{1C5ADE86-8497-4314-9121-9D5EF2A42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753" y="80863"/>
            <a:ext cx="1673722" cy="167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Concepts in Partitioning, cont’d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Sliding Window Partitioning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Maintain the same number of partitions over time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Split new partition ranges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Merge old partition ranges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Easy to automate and monitor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Slightly more complicated when using different filegroups (incremental, round-robin set, or other rules for determining which filegroup to use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 Switching Rules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Rules, Rules, Rules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Source and target must exist </a:t>
            </a:r>
            <a:r>
              <a:rPr lang="en-GB" i="1"/>
              <a:t>before</a:t>
            </a:r>
            <a:r>
              <a:rPr lang="en-GB"/>
              <a:t> the switch (table and/or partition)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Receiving partition (or table) must be empty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Source and target must be identical (columns, data types, order, nullability)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Partitions must be on the same column (if to/from a partitioned table)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Source and target must be on the same filegroup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Source and target must have the same indexes</a:t>
            </a:r>
            <a:endParaRPr/>
          </a:p>
        </p:txBody>
      </p:sp>
      <p:pic>
        <p:nvPicPr>
          <p:cNvPr id="7170" name="Picture 2" descr="Tough Cowboy Rules Poster Print by Marcus Prime (12 x 24) # MPRN068A -  Walmart.com">
            <a:extLst>
              <a:ext uri="{FF2B5EF4-FFF2-40B4-BE49-F238E27FC236}">
                <a16:creationId xmlns:a16="http://schemas.microsoft.com/office/drawing/2014/main" id="{F78EEBEA-A101-44CB-AD28-B0712920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59" y="168088"/>
            <a:ext cx="1526241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 Switching Rules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More Rules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Source data must match or be a subset of target partition boundaries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Check constraints must match or source range be within target range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Check constraint needed when switching from table into partition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Same FK and check constraints on source and target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Aligned index (recommend using same function for simplicity)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foreign key can reference source table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 Switching Rules</a:t>
            </a: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More Rules</a:t>
            </a:r>
            <a:endParaRPr b="1" dirty="0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No replication on source or target tables by default *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No IUD triggers can are activated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No </a:t>
            </a:r>
            <a:r>
              <a:rPr lang="en-GB" dirty="0" err="1"/>
              <a:t>fulltext</a:t>
            </a:r>
            <a:r>
              <a:rPr lang="en-GB" dirty="0"/>
              <a:t> indexes on source or target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No XML indexes on source or target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Requires ALTER TABLE permission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DDL triggers are okay (alter table operation)</a:t>
            </a:r>
            <a:endParaRPr dirty="0"/>
          </a:p>
        </p:txBody>
      </p:sp>
      <p:pic>
        <p:nvPicPr>
          <p:cNvPr id="9218" name="Picture 2" descr="Cowboy Code - Etsy">
            <a:extLst>
              <a:ext uri="{FF2B5EF4-FFF2-40B4-BE49-F238E27FC236}">
                <a16:creationId xmlns:a16="http://schemas.microsoft.com/office/drawing/2014/main" id="{A4D8A733-90C1-49F8-B9E4-0189C3A0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196" y="176492"/>
            <a:ext cx="1894417" cy="150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Gotchas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Things to keep in mind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Partition switching is a metadata operation - very fast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Partition range merge or split can result in data movement and this can cause significant blocking depending on affected volume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no boundary range exists for a record, it goes into the NULL partition</a:t>
            </a:r>
            <a:endParaRPr/>
          </a:p>
        </p:txBody>
      </p:sp>
      <p:pic>
        <p:nvPicPr>
          <p:cNvPr id="10242" name="Picture 2" descr="Cowboy with Lasso. American Western Character Stock Vector - Illustration  of people, cartoon: 75906976">
            <a:extLst>
              <a:ext uri="{FF2B5EF4-FFF2-40B4-BE49-F238E27FC236}">
                <a16:creationId xmlns:a16="http://schemas.microsoft.com/office/drawing/2014/main" id="{7E2C8529-B8F8-4F7F-87B5-AA8B7A337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5"/>
          <a:stretch/>
        </p:blipFill>
        <p:spPr bwMode="auto">
          <a:xfrm>
            <a:off x="6901594" y="161366"/>
            <a:ext cx="1930706" cy="17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10,000ft View of Partitioning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Gotchas</a:t>
            </a:r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Things to keep in mind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the partition column is NULL, data will go to partition #1 (left-most)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This could affect archiving strategy if NULL represents active/current data - now you can no longer switch out the oldest partition to be archived off!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UNLESS…</a:t>
            </a:r>
            <a:endParaRPr i="1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NULL is specified as a boundary value </a:t>
            </a:r>
            <a:r>
              <a:rPr lang="en-GB" i="1"/>
              <a:t>and</a:t>
            </a:r>
            <a:r>
              <a:rPr lang="en-GB"/>
              <a:t> function is range right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Then the left-most partition is empty and NULL values are placed in partition #2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Gotchas</a:t>
            </a: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Things to keep in mind</a:t>
            </a:r>
            <a:endParaRPr b="1" dirty="0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More partitions = longer overall maintenance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More partitions = longer DBCC execution time (</a:t>
            </a:r>
            <a:r>
              <a:rPr lang="en-GB" dirty="0" err="1"/>
              <a:t>checkdb</a:t>
            </a:r>
            <a:r>
              <a:rPr lang="en-GB" dirty="0"/>
              <a:t>, </a:t>
            </a:r>
            <a:r>
              <a:rPr lang="en-GB" dirty="0" err="1"/>
              <a:t>checktable</a:t>
            </a:r>
            <a:r>
              <a:rPr lang="en-GB" dirty="0"/>
              <a:t>)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BUT maintenance can be limited to individual partitions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Building non-aligned indexes requires more memory than aligned *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Non-aligned indexes can cause trouble for partition switching</a:t>
            </a:r>
            <a:endParaRPr dirty="0"/>
          </a:p>
        </p:txBody>
      </p:sp>
      <p:pic>
        <p:nvPicPr>
          <p:cNvPr id="13314" name="Picture 2" descr="Mouse trap Clipart Vector PNG , SVG, EPS, PSD, AI">
            <a:extLst>
              <a:ext uri="{FF2B5EF4-FFF2-40B4-BE49-F238E27FC236}">
                <a16:creationId xmlns:a16="http://schemas.microsoft.com/office/drawing/2014/main" id="{7F2B35B0-AFED-4658-A021-A7CE5274B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245" y="445025"/>
            <a:ext cx="1878722" cy="125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Gotchas</a:t>
            </a:r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Things to keep in mind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partition elimination on a partitioned table improves performance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not using it can noticeably degrade performance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joining partitioned tables, include partition key wherever possible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Stats using default sampling may not scan all partitions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Gotchas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Be cautious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From SQL 2016 you can truncate partitions (yay!)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TRUNCATE TABLE dbo.MyTable WITH (PARTITIONS (1, 2, 4 TO 6));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But be careful that you don’t accidentally truncate the entire table (oops…)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TRUNCATE TABLE dbo.MyTable;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can have some partitions on readonly filegroups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on read-only filegroups is not updatable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on read/write filegroups is updatable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SQL Server Objects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965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DMVs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GB" dirty="0" err="1"/>
              <a:t>sys.partition_functions</a:t>
            </a:r>
            <a:endParaRPr lang="en-GB" dirty="0"/>
          </a:p>
          <a:p>
            <a:pPr marL="742950" lvl="1" indent="-285750">
              <a:lnSpc>
                <a:spcPct val="100000"/>
              </a:lnSpc>
            </a:pPr>
            <a:r>
              <a:rPr lang="en-GB" dirty="0"/>
              <a:t>All the functions along with metadata</a:t>
            </a:r>
          </a:p>
          <a:p>
            <a:pPr marL="285750" indent="-285750">
              <a:lnSpc>
                <a:spcPct val="100000"/>
              </a:lnSpc>
            </a:pPr>
            <a:r>
              <a:rPr lang="en-GB" dirty="0" err="1"/>
              <a:t>sys.partition_parameters</a:t>
            </a:r>
            <a:endParaRPr lang="en-GB" dirty="0"/>
          </a:p>
          <a:p>
            <a:pPr marL="742950" lvl="1" indent="-285750">
              <a:lnSpc>
                <a:spcPct val="100000"/>
              </a:lnSpc>
            </a:pPr>
            <a:r>
              <a:rPr lang="en-GB" dirty="0"/>
              <a:t>Function parameters and data types</a:t>
            </a:r>
          </a:p>
          <a:p>
            <a:pPr marL="285750" indent="-285750">
              <a:lnSpc>
                <a:spcPct val="100000"/>
              </a:lnSpc>
            </a:pPr>
            <a:r>
              <a:rPr lang="en-GB" dirty="0" err="1"/>
              <a:t>sys.partition_range_values</a:t>
            </a:r>
            <a:endParaRPr lang="en-GB" dirty="0"/>
          </a:p>
          <a:p>
            <a:pPr marL="742950" lvl="1" indent="-285750">
              <a:lnSpc>
                <a:spcPct val="100000"/>
              </a:lnSpc>
            </a:pPr>
            <a:r>
              <a:rPr lang="en-GB" dirty="0"/>
              <a:t>Partition ranges and boundary values</a:t>
            </a:r>
          </a:p>
          <a:p>
            <a:pPr marL="285750" indent="-285750">
              <a:lnSpc>
                <a:spcPct val="100000"/>
              </a:lnSpc>
            </a:pPr>
            <a:r>
              <a:rPr lang="en-GB" dirty="0" err="1"/>
              <a:t>sys.partition_schemes</a:t>
            </a:r>
            <a:endParaRPr lang="en-GB" dirty="0"/>
          </a:p>
          <a:p>
            <a:pPr marL="742950" lvl="1" indent="-285750">
              <a:lnSpc>
                <a:spcPct val="100000"/>
              </a:lnSpc>
            </a:pPr>
            <a:r>
              <a:rPr lang="en-GB" dirty="0"/>
              <a:t>Partition schemes and the link to partition function</a:t>
            </a:r>
          </a:p>
        </p:txBody>
      </p:sp>
    </p:spTree>
    <p:extLst>
      <p:ext uri="{BB962C8B-B14F-4D97-AF65-F5344CB8AC3E}">
        <p14:creationId xmlns:p14="http://schemas.microsoft.com/office/powerpoint/2010/main" val="200314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DMVs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GB" dirty="0" err="1"/>
              <a:t>sys.partitions</a:t>
            </a:r>
            <a:endParaRPr lang="en-GB" dirty="0"/>
          </a:p>
          <a:p>
            <a:pPr marL="742950" lvl="1" indent="-285750">
              <a:lnSpc>
                <a:spcPct val="100000"/>
              </a:lnSpc>
            </a:pPr>
            <a:r>
              <a:rPr lang="en-GB" dirty="0"/>
              <a:t>Actual partitions of each index (even unpartitioned indexes will have 1 partition here</a:t>
            </a:r>
          </a:p>
          <a:p>
            <a:pPr marL="285750" indent="-285750">
              <a:lnSpc>
                <a:spcPct val="100000"/>
              </a:lnSpc>
            </a:pPr>
            <a:r>
              <a:rPr lang="en-GB" dirty="0" err="1"/>
              <a:t>sys.destination_data_spaces</a:t>
            </a:r>
            <a:endParaRPr lang="en-GB" dirty="0"/>
          </a:p>
          <a:p>
            <a:pPr marL="742950" lvl="1" indent="-285750">
              <a:lnSpc>
                <a:spcPct val="100000"/>
              </a:lnSpc>
            </a:pPr>
            <a:r>
              <a:rPr lang="en-GB" dirty="0"/>
              <a:t>Link between partition scheme and filegroup per partition</a:t>
            </a:r>
          </a:p>
          <a:p>
            <a:pPr marL="285750" indent="-285750">
              <a:lnSpc>
                <a:spcPct val="100000"/>
              </a:lnSpc>
            </a:pPr>
            <a:r>
              <a:rPr lang="en-GB" dirty="0" err="1"/>
              <a:t>sys.filegroups</a:t>
            </a:r>
            <a:endParaRPr lang="en-GB" dirty="0"/>
          </a:p>
          <a:p>
            <a:pPr marL="742950" lvl="1" indent="-285750">
              <a:lnSpc>
                <a:spcPct val="100000"/>
              </a:lnSpc>
            </a:pPr>
            <a:r>
              <a:rPr lang="en-GB" dirty="0"/>
              <a:t>All filegroups in the DB</a:t>
            </a:r>
          </a:p>
          <a:p>
            <a:pPr marL="285750" indent="-285750">
              <a:lnSpc>
                <a:spcPct val="100000"/>
              </a:lnSpc>
            </a:pPr>
            <a:r>
              <a:rPr lang="en-GB" dirty="0" err="1"/>
              <a:t>sys.dm_db_partition_stats</a:t>
            </a:r>
            <a:endParaRPr lang="en-GB" dirty="0"/>
          </a:p>
          <a:p>
            <a:pPr marL="742950" lvl="1" indent="-285750">
              <a:lnSpc>
                <a:spcPct val="100000"/>
              </a:lnSpc>
            </a:pPr>
            <a:r>
              <a:rPr lang="en-GB" dirty="0"/>
              <a:t>Partition stats including: reserved and used page counts, row counts, lob vs in row</a:t>
            </a:r>
          </a:p>
        </p:txBody>
      </p:sp>
    </p:spTree>
    <p:extLst>
      <p:ext uri="{BB962C8B-B14F-4D97-AF65-F5344CB8AC3E}">
        <p14:creationId xmlns:p14="http://schemas.microsoft.com/office/powerpoint/2010/main" val="2152531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DMFs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GB" dirty="0" err="1"/>
              <a:t>sys.dm_db_index_physical_stats</a:t>
            </a:r>
            <a:r>
              <a:rPr lang="en-GB" dirty="0"/>
              <a:t> (DB, Object, Index, Partition, Mode)</a:t>
            </a:r>
          </a:p>
          <a:p>
            <a:pPr marL="742950" lvl="1" indent="-285750">
              <a:lnSpc>
                <a:spcPct val="100000"/>
              </a:lnSpc>
            </a:pPr>
            <a:r>
              <a:rPr lang="en-GB" dirty="0"/>
              <a:t>Partition-level physical stats</a:t>
            </a:r>
          </a:p>
          <a:p>
            <a:pPr marL="1200150" lvl="2" indent="-285750">
              <a:lnSpc>
                <a:spcPct val="100000"/>
              </a:lnSpc>
            </a:pPr>
            <a:r>
              <a:rPr lang="en-GB" dirty="0"/>
              <a:t>Pages</a:t>
            </a:r>
          </a:p>
          <a:p>
            <a:pPr marL="1200150" lvl="2" indent="-285750">
              <a:lnSpc>
                <a:spcPct val="100000"/>
              </a:lnSpc>
            </a:pPr>
            <a:r>
              <a:rPr lang="en-GB"/>
              <a:t>Fragmentation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42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Credits</a:t>
            </a:r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Colin McNamee for fact-checking and providing amazing imagery ideas!!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And all the amazing blogs and online resources out there (see next slide for references)</a:t>
            </a:r>
            <a:endParaRPr dirty="0"/>
          </a:p>
        </p:txBody>
      </p:sp>
      <p:pic>
        <p:nvPicPr>
          <p:cNvPr id="11266" name="Picture 2" descr="Premium Vector | Character mascot of dollar coin as a cowboy character  design">
            <a:extLst>
              <a:ext uri="{FF2B5EF4-FFF2-40B4-BE49-F238E27FC236}">
                <a16:creationId xmlns:a16="http://schemas.microsoft.com/office/drawing/2014/main" id="{CEB78ECA-A45F-4CDC-8549-1D76E379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294" y="2571750"/>
            <a:ext cx="2087654" cy="20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Links</a:t>
            </a:r>
            <a:endParaRPr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000" dirty="0"/>
              <a:t>Partitioning on replicated tables: </a:t>
            </a:r>
          </a:p>
          <a:p>
            <a:pPr marL="628650" lvl="1" indent="-1714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600" dirty="0">
                <a:hlinkClick r:id="rId3"/>
              </a:rPr>
              <a:t>https://docs.microsoft.com/en-us/sql/relational-databases/replication/publish/replicate-partitioned-tables-and-indexes?view=sql-server-ver16</a:t>
            </a:r>
            <a:endParaRPr lang="en-GB" sz="600" dirty="0"/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1000" dirty="0"/>
              <a:t>General partition switching requirements and rules:</a:t>
            </a:r>
          </a:p>
          <a:p>
            <a:pPr marL="628650" lvl="1" indent="-1714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600" dirty="0">
                <a:hlinkClick r:id="rId4"/>
              </a:rPr>
              <a:t>https://www.cathrinewilhelmsen.net/table-partitioning-in-sql-server-partition-switching/</a:t>
            </a:r>
            <a:endParaRPr lang="en-GB" sz="600" dirty="0"/>
          </a:p>
          <a:p>
            <a:pPr marL="628650" lvl="1" indent="-1714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600" dirty="0">
                <a:hlinkClick r:id="rId5"/>
              </a:rPr>
              <a:t>https://docs.microsoft.com/en-us/sql/relational-databases/partitions/partitioned-tables-and-indexes?view=sql-server-ver16</a:t>
            </a:r>
            <a:endParaRPr lang="en-GB" sz="1000" dirty="0"/>
          </a:p>
          <a:p>
            <a:pPr marL="628650" lvl="1" indent="-1714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600" dirty="0">
                <a:hlinkClick r:id="rId6"/>
              </a:rPr>
              <a:t>https://www.brentozar.com/sql/table-partitioning-resources/</a:t>
            </a:r>
            <a:endParaRPr lang="en-GB" sz="1000" dirty="0"/>
          </a:p>
          <a:p>
            <a:pPr marL="628650" lvl="1" indent="-1714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600" dirty="0">
                <a:hlinkClick r:id="rId7"/>
              </a:rPr>
              <a:t>https://dbafromthecold.com/2014/06/04/partitioning-basics-part-1/</a:t>
            </a:r>
            <a:endParaRPr lang="en-GB" sz="600" dirty="0"/>
          </a:p>
          <a:p>
            <a:pPr marL="628650" lvl="1" indent="-1714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sz="600" dirty="0">
                <a:hlinkClick r:id="rId8"/>
              </a:rPr>
              <a:t>https://dbafromthecold.com/2018/02/21/indexing-and-partitioning/</a:t>
            </a:r>
            <a:endParaRPr lang="en-GB" sz="600" dirty="0"/>
          </a:p>
          <a:p>
            <a:pPr marL="628650" lvl="1" indent="-1714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GB" sz="600" dirty="0"/>
          </a:p>
        </p:txBody>
      </p:sp>
      <p:pic>
        <p:nvPicPr>
          <p:cNvPr id="12294" name="Picture 6" descr="500+ Free Chain Link &amp; Chain Images">
            <a:extLst>
              <a:ext uri="{FF2B5EF4-FFF2-40B4-BE49-F238E27FC236}">
                <a16:creationId xmlns:a16="http://schemas.microsoft.com/office/drawing/2014/main" id="{1331C7C4-9AB4-428B-BA6D-B6021B80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6" y="175678"/>
            <a:ext cx="1418348" cy="124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72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Partitioning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Breaks very big tables into smaller parts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“Horizontal Partitioning” divides by row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Commonly by date (month or year)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“Vertical Partitioning” divides by column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Still requires a unique key to link the smaller tables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We’re going to look at horizontal partitioning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550" y="3246750"/>
            <a:ext cx="32385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575" y="914950"/>
            <a:ext cx="3238500" cy="129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Contact Info</a:t>
            </a:r>
            <a:endParaRPr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E" dirty="0"/>
              <a:t>Name: Angela Kruger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E" dirty="0"/>
              <a:t>Email: </a:t>
            </a:r>
            <a:r>
              <a:rPr lang="en-IE" dirty="0">
                <a:hlinkClick r:id="rId3"/>
              </a:rPr>
              <a:t>sqlmarathons@gmail.com</a:t>
            </a:r>
            <a:endParaRPr lang="en-IE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E" dirty="0"/>
              <a:t>LinkedIn</a:t>
            </a:r>
            <a:r>
              <a:rPr lang="en-IE"/>
              <a:t>: </a:t>
            </a:r>
            <a:r>
              <a:rPr lang="en-IE">
                <a:hlinkClick r:id="rId4"/>
              </a:rPr>
              <a:t>https://www.linkedin.com/in/angela-kruger-a108752a</a:t>
            </a:r>
            <a:endParaRPr lang="en-IE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85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Partitioning Large Tables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Faster loading of new data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Faster archiving or removal of old data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improve query performance (partition elimination)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175" y="2571750"/>
            <a:ext cx="2817475" cy="21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Partitioning Large Tables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Perform index maintenance on individual partitions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apply different data compression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can physically reside in different folders or even different disks (fast expensive storage for frequent access, slow cheap storage for old data rarely accessed)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953" y="3029851"/>
            <a:ext cx="2337274" cy="177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853" y="2967625"/>
            <a:ext cx="937447" cy="17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Gotchas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Lots of rules involved in partition switching to load or unload data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Potential to have a negative impact on performance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Adds complexity if you mix your partitioning strategies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825" y="2571744"/>
            <a:ext cx="2849476" cy="21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let’s dive a little deeper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Concepts in Partitioning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Partition Function</a:t>
            </a:r>
            <a:endParaRPr b="1" dirty="0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This is an object that defines the number of partitions and partition boundaries for the tables and indexes that use the function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 dirty="0"/>
              <a:t>Partition Scheme</a:t>
            </a:r>
            <a:endParaRPr b="1" dirty="0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Maps the partitions to filegroups (in an index, every partition can only be linked to a single filegroup, but different partitions can link to different filegroups. Similarly, different indexes – e.g. clustered vs </a:t>
            </a:r>
            <a:r>
              <a:rPr lang="en-GB" dirty="0" err="1"/>
              <a:t>nonclustered</a:t>
            </a:r>
            <a:r>
              <a:rPr lang="en-GB" dirty="0"/>
              <a:t>)</a:t>
            </a:r>
            <a:endParaRPr dirty="0"/>
          </a:p>
        </p:txBody>
      </p:sp>
      <p:pic>
        <p:nvPicPr>
          <p:cNvPr id="1026" name="Picture 2" descr="Discord Thinking Emoji Png, Transparent Png , Transparent Png Image -  PNGitem">
            <a:extLst>
              <a:ext uri="{FF2B5EF4-FFF2-40B4-BE49-F238E27FC236}">
                <a16:creationId xmlns:a16="http://schemas.microsoft.com/office/drawing/2014/main" id="{9834769A-0C65-48B3-B1D4-5E3B74D3E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88" y="76100"/>
            <a:ext cx="1882309" cy="190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Concepts in Partitioning, cont’d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Partitioning Column</a:t>
            </a:r>
            <a:endParaRPr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column used by the partition function to divide/partition the data in the table or index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 commonly a date-related field, but can be </a:t>
            </a:r>
            <a:r>
              <a:rPr lang="en-GB" i="1"/>
              <a:t>almost</a:t>
            </a:r>
            <a:r>
              <a:rPr lang="en-GB"/>
              <a:t> any data type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1512</Words>
  <Application>Microsoft Office PowerPoint</Application>
  <PresentationFormat>On-screen Show (16:9)</PresentationFormat>
  <Paragraphs>179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Open Sans</vt:lpstr>
      <vt:lpstr>PT Sans Narrow</vt:lpstr>
      <vt:lpstr>Tropic</vt:lpstr>
      <vt:lpstr>Partitioning - The Good, The Bad, And The Ugly</vt:lpstr>
      <vt:lpstr>10,000ft View of Partitioning</vt:lpstr>
      <vt:lpstr>What is Partitioning</vt:lpstr>
      <vt:lpstr>Benefits of Partitioning Large Tables</vt:lpstr>
      <vt:lpstr>Benefits of Partitioning Large Tables</vt:lpstr>
      <vt:lpstr>Gotchas</vt:lpstr>
      <vt:lpstr>Now let’s dive a little deeper</vt:lpstr>
      <vt:lpstr>Concepts in Partitioning</vt:lpstr>
      <vt:lpstr>Concepts in Partitioning, cont’d</vt:lpstr>
      <vt:lpstr>Concepts in Partitioning, cont’d</vt:lpstr>
      <vt:lpstr>Concepts in Partitioning, cont’d</vt:lpstr>
      <vt:lpstr>Concepts in Partitioning, cont’d</vt:lpstr>
      <vt:lpstr>Concepts in Partitioning, cont’d</vt:lpstr>
      <vt:lpstr>Concepts in Partitioning, cont’d</vt:lpstr>
      <vt:lpstr>Concepts in Partitioning, cont’d</vt:lpstr>
      <vt:lpstr>Partition Switching Rules</vt:lpstr>
      <vt:lpstr>Partition Switching Rules</vt:lpstr>
      <vt:lpstr>Partition Switching Rules</vt:lpstr>
      <vt:lpstr>Gotchas</vt:lpstr>
      <vt:lpstr>Gotchas</vt:lpstr>
      <vt:lpstr>Gotchas</vt:lpstr>
      <vt:lpstr>Gotchas</vt:lpstr>
      <vt:lpstr>Gotchas</vt:lpstr>
      <vt:lpstr>SQL Server Objects</vt:lpstr>
      <vt:lpstr>DMVs</vt:lpstr>
      <vt:lpstr>DMVs</vt:lpstr>
      <vt:lpstr>DMFs</vt:lpstr>
      <vt:lpstr>Credits</vt:lpstr>
      <vt:lpstr>Links</vt:lpstr>
      <vt:lpstr>Contact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Partitioning - The Good, The Bad, And The Ugly</dc:title>
  <cp:lastModifiedBy>Angela Kruger</cp:lastModifiedBy>
  <cp:revision>12</cp:revision>
  <dcterms:modified xsi:type="dcterms:W3CDTF">2022-08-03T14:58:03Z</dcterms:modified>
</cp:coreProperties>
</file>